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7"/>
  </p:notesMasterIdLst>
  <p:handoutMasterIdLst>
    <p:handoutMasterId r:id="rId18"/>
  </p:handoutMasterIdLst>
  <p:sldIdLst>
    <p:sldId id="285" r:id="rId2"/>
    <p:sldId id="287" r:id="rId3"/>
    <p:sldId id="286" r:id="rId4"/>
    <p:sldId id="269" r:id="rId5"/>
    <p:sldId id="271" r:id="rId6"/>
    <p:sldId id="273" r:id="rId7"/>
    <p:sldId id="272" r:id="rId8"/>
    <p:sldId id="256" r:id="rId9"/>
    <p:sldId id="257" r:id="rId10"/>
    <p:sldId id="262" r:id="rId11"/>
    <p:sldId id="263" r:id="rId12"/>
    <p:sldId id="264" r:id="rId13"/>
    <p:sldId id="266" r:id="rId14"/>
    <p:sldId id="268" r:id="rId15"/>
    <p:sldId id="284"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D283E7-9E64-47B9-BB99-CC475F5D099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74905C1-57F1-4D60-86C6-2EC4778D2904}"/>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50F4320F-8375-424B-9F8B-8B41AF68BD25}" type="datetimeFigureOut">
              <a:rPr lang="en-US"/>
              <a:pPr>
                <a:defRPr/>
              </a:pPr>
              <a:t>3/4/2019</a:t>
            </a:fld>
            <a:endParaRPr lang="en-US" dirty="0"/>
          </a:p>
        </p:txBody>
      </p:sp>
      <p:sp>
        <p:nvSpPr>
          <p:cNvPr id="4" name="Footer Placeholder 3">
            <a:extLst>
              <a:ext uri="{FF2B5EF4-FFF2-40B4-BE49-F238E27FC236}">
                <a16:creationId xmlns:a16="http://schemas.microsoft.com/office/drawing/2014/main" id="{51906011-8B89-46B0-BE1F-D04739C3C6DD}"/>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3C757F-671C-4324-B771-9B415C0CB832}"/>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4774F90E-11D8-4BFD-9C16-4F88893261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41E55B-6206-4785-8252-690D1047B33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2A4AF6A-1B0E-4D30-91E3-76F12879F48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495DDFDD-6830-4329-B148-27CF49FE5BC1}" type="datetimeFigureOut">
              <a:rPr lang="en-US"/>
              <a:pPr>
                <a:defRPr/>
              </a:pPr>
              <a:t>3/4/2019</a:t>
            </a:fld>
            <a:endParaRPr lang="en-US" dirty="0"/>
          </a:p>
        </p:txBody>
      </p:sp>
      <p:sp>
        <p:nvSpPr>
          <p:cNvPr id="4" name="Slide Image Placeholder 3">
            <a:extLst>
              <a:ext uri="{FF2B5EF4-FFF2-40B4-BE49-F238E27FC236}">
                <a16:creationId xmlns:a16="http://schemas.microsoft.com/office/drawing/2014/main" id="{32F4482A-AFFE-48D0-8269-12DB92317D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21275391-3CAA-4EC2-B54A-B688B2F1B0C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AB50659-160B-400E-960C-F342FE750016}"/>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EEF5A32-21C0-4CDC-B58E-4EC7B48664C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BA667D8A-BD28-43FF-92B4-FC7551450B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7684BE8-36F5-4C1B-8595-953030736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0F2E21B-ECDD-46C8-B1E1-3C8798FBCF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04D5E6C5-67E1-47D5-859C-B3B9F3BCCB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140383-D266-4A8F-8EE3-7A9E45F59B7E}"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8BAEDCB-D580-4F76-B3ED-75D82F969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EC412CE-B145-4883-8312-514F3678A6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2CA86367-A66C-45E9-992C-8138585E0F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57F4A3-3A41-49DA-BC58-033D6047EB74}"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000B0CE-6D9A-4F77-80D1-8E1B0F1D6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2D108D4-80D2-4E38-A5C0-742256596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those students who don’t know what they want to do, this is incredibly comforting.</a:t>
            </a:r>
          </a:p>
        </p:txBody>
      </p:sp>
      <p:sp>
        <p:nvSpPr>
          <p:cNvPr id="10244" name="Slide Number Placeholder 3">
            <a:extLst>
              <a:ext uri="{FF2B5EF4-FFF2-40B4-BE49-F238E27FC236}">
                <a16:creationId xmlns:a16="http://schemas.microsoft.com/office/drawing/2014/main" id="{95370EC7-31A8-4ED2-9AD0-2F845A41BA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A432E-B658-4A58-94A8-FC5879F46374}"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128D940-4AD8-4CC4-B83B-245EC59646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B38E87C-7E9B-434B-BFF8-F6FA6D95B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Love this quotation. Think of any movie star, athlete or politician. They had goals.</a:t>
            </a:r>
          </a:p>
        </p:txBody>
      </p:sp>
      <p:sp>
        <p:nvSpPr>
          <p:cNvPr id="14340" name="Slide Number Placeholder 3">
            <a:extLst>
              <a:ext uri="{FF2B5EF4-FFF2-40B4-BE49-F238E27FC236}">
                <a16:creationId xmlns:a16="http://schemas.microsoft.com/office/drawing/2014/main" id="{F06623B8-54F0-4141-9808-CB29285D2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DF370-2DE8-4B58-8207-B0A43D39E342}"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7CB8C10-8B26-44EC-8108-BEB4CC5C2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A0F386F-263B-4806-BE6A-B4DD69D4F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08D9C32F-A92E-415A-AC73-F5F03199B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B54420-01FE-4920-AED8-75E0BA1AD451}"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24DDECB-EAC2-4EC7-BC1C-E890DAB56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F578E6F-CA97-41B6-B5AA-D212FFFC50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E0D4CF7D-655A-4D9A-8DF6-35F8E4C2A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37EC2C-DB95-428B-B0E3-75A34E3F0922}"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BB33A51-3F3E-4676-9F24-BA7B9FFF2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377628F-0D69-4541-91B4-195C40168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4BA68EC4-61BB-475D-AC68-8B9B59C96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078EE8-2C34-41C8-9056-D7554FA592C0}"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62E729A-697E-4FDA-A3B0-142CC7BAB5FC}" type="datetimeFigureOut">
              <a:rPr lang="en-US" smtClean="0"/>
              <a:pPr>
                <a:defRPr/>
              </a:pPr>
              <a:t>3/4/2019</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B0CCBED1-C5D5-4BF4-B7A6-B6B065A56E8B}" type="slidenum">
              <a:rPr lang="en-US" altLang="en-US" smtClean="0"/>
              <a:pPr>
                <a:defRPr/>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757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D54E083-3A49-47E7-B552-98775D420C8C}" type="datetimeFigureOut">
              <a:rPr lang="en-US" smtClean="0"/>
              <a:pPr>
                <a:defRPr/>
              </a:pPr>
              <a:t>3/4/2019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8A6D64-90DB-4155-A2FC-90E588A9BCB2}" type="slidenum">
              <a:rPr lang="en-US" altLang="en-US" smtClean="0"/>
              <a:pPr>
                <a:defRPr/>
              </a:pPr>
              <a:t>‹#›</a:t>
            </a:fld>
            <a:endParaRPr lang="en-US" altLang="en-US"/>
          </a:p>
        </p:txBody>
      </p:sp>
    </p:spTree>
    <p:extLst>
      <p:ext uri="{BB962C8B-B14F-4D97-AF65-F5344CB8AC3E}">
        <p14:creationId xmlns:p14="http://schemas.microsoft.com/office/powerpoint/2010/main" val="33091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839773B-F3FB-49F4-9D2A-395A42E1A65B}" type="datetimeFigureOut">
              <a:rPr lang="en-US" smtClean="0"/>
              <a:pPr>
                <a:defRPr/>
              </a:pPr>
              <a:t>3/4/2019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E78029-56B1-4DBB-8BFF-BF1B7623C187}" type="slidenum">
              <a:rPr lang="en-US" altLang="en-US" smtClean="0"/>
              <a:pPr>
                <a:defRPr/>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073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668511" y="139995"/>
            <a:ext cx="4539803" cy="516117"/>
          </a:xfrm>
          <a:prstGeom prst="rect">
            <a:avLst/>
          </a:prstGeom>
        </p:spPr>
        <p:txBody>
          <a:bodyPr rtlCol="0">
            <a:normAutofit/>
          </a:bodyPr>
          <a:lstStyle/>
          <a:p>
            <a:r>
              <a:rPr lang="en-US" dirty="0"/>
              <a:t>Click to edit Master title style</a:t>
            </a:r>
          </a:p>
        </p:txBody>
      </p:sp>
      <p:sp>
        <p:nvSpPr>
          <p:cNvPr id="6" name="Content Placeholder 5"/>
          <p:cNvSpPr>
            <a:spLocks noGrp="1"/>
          </p:cNvSpPr>
          <p:nvPr>
            <p:ph sz="quarter" idx="11"/>
          </p:nvPr>
        </p:nvSpPr>
        <p:spPr>
          <a:xfrm>
            <a:off x="-4" y="639146"/>
            <a:ext cx="9144000" cy="6217920"/>
          </a:xfrm>
          <a:prstGeom prst="rect">
            <a:avLst/>
          </a:prstGeom>
        </p:spPr>
        <p:txBody>
          <a:bodyPr/>
          <a:lstStyle>
            <a:lvl1pPr marL="463550" indent="-463550">
              <a:buFontTx/>
              <a:buBlip>
                <a:blip r:embed="rId2"/>
              </a:buBlip>
              <a:defRPr/>
            </a:lvl1pPr>
            <a:lvl2pPr marL="914400" indent="-457200">
              <a:buFontTx/>
              <a:buBlip>
                <a:blip r:embed="rId3"/>
              </a:buBlip>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73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655B8C-A001-417C-97D1-C4ED59B494A6}" type="datetimeFigureOut">
              <a:rPr lang="en-US" smtClean="0"/>
              <a:pPr>
                <a:defRPr/>
              </a:pPr>
              <a:t>3/4/2019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DF86AD-FA6B-4B18-8C11-FBC8EAAC837C}"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197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21E50C-A6F2-4FAE-9921-4A95C4435843}" type="datetimeFigureOut">
              <a:rPr lang="en-US" smtClean="0"/>
              <a:pPr>
                <a:defRPr/>
              </a:pPr>
              <a:t>3/4/2019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8944B6-9A37-4DD3-AB63-DA1EC0F79333}" type="slidenum">
              <a:rPr lang="en-US" altLang="en-US" smtClean="0"/>
              <a:pPr>
                <a:defRPr/>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36DED4E-41F5-44B9-85BE-3A6C1A65367B}" type="datetimeFigureOut">
              <a:rPr lang="en-US" smtClean="0"/>
              <a:pPr>
                <a:defRPr/>
              </a:pPr>
              <a:t>3/4/2019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A28C20-38AA-41D2-BC90-AEFFB7B07BA5}"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848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8A26D1B-B1E8-4091-860E-A0E317E3DFC5}" type="datetimeFigureOut">
              <a:rPr lang="en-US" smtClean="0"/>
              <a:pPr>
                <a:defRPr/>
              </a:pPr>
              <a:t>3/4/2019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FC117E-11A9-43B3-84BC-D35986ABE813}" type="slidenum">
              <a:rPr lang="en-US" altLang="en-US" smtClean="0"/>
              <a:pPr>
                <a:defRPr/>
              </a:pPr>
              <a:t>‹#›</a:t>
            </a:fld>
            <a:endParaRPr lang="en-US" altLang="en-US"/>
          </a:p>
        </p:txBody>
      </p:sp>
    </p:spTree>
    <p:extLst>
      <p:ext uri="{BB962C8B-B14F-4D97-AF65-F5344CB8AC3E}">
        <p14:creationId xmlns:p14="http://schemas.microsoft.com/office/powerpoint/2010/main" val="261348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7CEF13D-4377-46DB-8BD7-C86470B60006}" type="datetimeFigureOut">
              <a:rPr lang="en-US" smtClean="0"/>
              <a:pPr>
                <a:defRPr/>
              </a:pPr>
              <a:t>3/4/2019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7819DB-B620-43C0-84FC-FDA1BD7F1E00}" type="slidenum">
              <a:rPr lang="en-US" altLang="en-US" smtClean="0"/>
              <a:pPr>
                <a:defRPr/>
              </a:pPr>
              <a:t>‹#›</a:t>
            </a:fld>
            <a:endParaRPr lang="en-US" altLang="en-US"/>
          </a:p>
        </p:txBody>
      </p:sp>
    </p:spTree>
    <p:extLst>
      <p:ext uri="{BB962C8B-B14F-4D97-AF65-F5344CB8AC3E}">
        <p14:creationId xmlns:p14="http://schemas.microsoft.com/office/powerpoint/2010/main" val="281458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495127-4098-4E92-9E7B-E507F1F94C65}" type="datetimeFigureOut">
              <a:rPr lang="en-US" smtClean="0"/>
              <a:pPr>
                <a:defRPr/>
              </a:pPr>
              <a:t>3/4/2019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297F77-FC92-4E0C-88DA-A414D18B9662}" type="slidenum">
              <a:rPr lang="en-US" altLang="en-US" smtClean="0"/>
              <a:pPr>
                <a:defRPr/>
              </a:pPr>
              <a:t>‹#›</a:t>
            </a:fld>
            <a:endParaRPr lang="en-US" altLang="en-US"/>
          </a:p>
        </p:txBody>
      </p:sp>
    </p:spTree>
    <p:extLst>
      <p:ext uri="{BB962C8B-B14F-4D97-AF65-F5344CB8AC3E}">
        <p14:creationId xmlns:p14="http://schemas.microsoft.com/office/powerpoint/2010/main" val="375246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403A3C4-B6E6-430D-A5AE-BAC93C0EC93D}" type="datetimeFigureOut">
              <a:rPr lang="en-US" smtClean="0"/>
              <a:pPr>
                <a:defRPr/>
              </a:pPr>
              <a:t>3/4/2019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23FB22-BE86-4DE9-A179-37B9738BB433}" type="slidenum">
              <a:rPr lang="en-US" altLang="en-US" smtClean="0"/>
              <a:pPr>
                <a:defRPr/>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668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EBB27EF4-9A54-4D52-803F-BF0C6E99E1A6}" type="datetimeFigureOut">
              <a:rPr lang="en-US" smtClean="0"/>
              <a:pPr>
                <a:defRPr/>
              </a:pPr>
              <a:t>3/4/2019</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DEAC82-B934-4A57-9944-EB52F9CAF527}" type="slidenum">
              <a:rPr lang="en-US" altLang="en-US" smtClean="0"/>
              <a:pPr>
                <a:defRPr/>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156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74BEA6E-5838-48E2-ABC2-83D567C1021F}" type="datetimeFigureOut">
              <a:rPr lang="en-US" smtClean="0"/>
              <a:pPr>
                <a:defRPr/>
              </a:pPr>
              <a:t>3/4/2019</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B265B684-C073-45D6-BB27-05B081709892}" type="slidenum">
              <a:rPr lang="en-US" altLang="en-US" smtClean="0"/>
              <a:pPr>
                <a:defRPr/>
              </a:pPr>
              <a:t>‹#›</a:t>
            </a:fld>
            <a:endParaRPr lang="en-US" altLang="en-US"/>
          </a:p>
        </p:txBody>
      </p:sp>
    </p:spTree>
    <p:extLst>
      <p:ext uri="{BB962C8B-B14F-4D97-AF65-F5344CB8AC3E}">
        <p14:creationId xmlns:p14="http://schemas.microsoft.com/office/powerpoint/2010/main" val="41698292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1F1B7-1F04-48B4-B7AD-0B0139FC5D1C}"/>
              </a:ext>
            </a:extLst>
          </p:cNvPr>
          <p:cNvSpPr>
            <a:spLocks noGrp="1"/>
          </p:cNvSpPr>
          <p:nvPr>
            <p:ph type="ctrTitle"/>
          </p:nvPr>
        </p:nvSpPr>
        <p:spPr>
          <a:xfrm>
            <a:off x="381000" y="802299"/>
            <a:ext cx="8381999" cy="2541431"/>
          </a:xfrm>
        </p:spPr>
        <p:txBody>
          <a:bodyPr>
            <a:normAutofit/>
          </a:bodyPr>
          <a:lstStyle/>
          <a:p>
            <a:pPr algn="ctr"/>
            <a:r>
              <a:rPr lang="en-US" dirty="0"/>
              <a:t>Tips for Getting Ready to Go To College</a:t>
            </a:r>
          </a:p>
        </p:txBody>
      </p:sp>
      <p:sp>
        <p:nvSpPr>
          <p:cNvPr id="5" name="Subtitle 4">
            <a:extLst>
              <a:ext uri="{FF2B5EF4-FFF2-40B4-BE49-F238E27FC236}">
                <a16:creationId xmlns:a16="http://schemas.microsoft.com/office/drawing/2014/main" id="{3FA4E3FC-C656-42A4-9344-88E86C080204}"/>
              </a:ext>
            </a:extLst>
          </p:cNvPr>
          <p:cNvSpPr>
            <a:spLocks noGrp="1"/>
          </p:cNvSpPr>
          <p:nvPr>
            <p:ph type="subTitle" idx="1"/>
          </p:nvPr>
        </p:nvSpPr>
        <p:spPr/>
        <p:txBody>
          <a:bodyPr/>
          <a:lstStyle/>
          <a:p>
            <a:pPr algn="ctr"/>
            <a:r>
              <a:rPr lang="en-US" dirty="0"/>
              <a:t>&amp; what to do when you first get there</a:t>
            </a:r>
          </a:p>
        </p:txBody>
      </p:sp>
    </p:spTree>
    <p:extLst>
      <p:ext uri="{BB962C8B-B14F-4D97-AF65-F5344CB8AC3E}">
        <p14:creationId xmlns:p14="http://schemas.microsoft.com/office/powerpoint/2010/main" val="26989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48AD-624F-46E7-9E9E-07DEB1DC515B}"/>
              </a:ext>
            </a:extLst>
          </p:cNvPr>
          <p:cNvSpPr>
            <a:spLocks noGrp="1"/>
          </p:cNvSpPr>
          <p:nvPr>
            <p:ph type="title"/>
          </p:nvPr>
        </p:nvSpPr>
        <p:spPr>
          <a:xfrm>
            <a:off x="457200" y="630237"/>
            <a:ext cx="8229600" cy="1143000"/>
          </a:xfrm>
        </p:spPr>
        <p:txBody>
          <a:bodyPr rtlCol="0">
            <a:normAutofit fontScale="90000"/>
          </a:bodyPr>
          <a:lstStyle/>
          <a:p>
            <a:pPr algn="ctr" eaLnBrk="1" fontAlgn="auto" hangingPunct="1">
              <a:spcAft>
                <a:spcPts val="0"/>
              </a:spcAft>
              <a:defRPr/>
            </a:pPr>
            <a:r>
              <a:rPr lang="en-US" dirty="0"/>
              <a:t>  2. What if your grandmother wants to send you cookies?</a:t>
            </a:r>
            <a:br>
              <a:rPr lang="en-US" dirty="0"/>
            </a:br>
            <a:br>
              <a:rPr lang="en-US" sz="3600" dirty="0"/>
            </a:br>
            <a:br>
              <a:rPr lang="en-US" dirty="0"/>
            </a:br>
            <a:endParaRPr lang="en-US" dirty="0"/>
          </a:p>
        </p:txBody>
      </p:sp>
      <p:sp>
        <p:nvSpPr>
          <p:cNvPr id="4" name="TextBox 3">
            <a:extLst>
              <a:ext uri="{FF2B5EF4-FFF2-40B4-BE49-F238E27FC236}">
                <a16:creationId xmlns:a16="http://schemas.microsoft.com/office/drawing/2014/main" id="{0950AE5F-EFD5-4FEA-BE8A-FAFD8BE82070}"/>
              </a:ext>
            </a:extLst>
          </p:cNvPr>
          <p:cNvSpPr txBox="1"/>
          <p:nvPr/>
        </p:nvSpPr>
        <p:spPr>
          <a:xfrm>
            <a:off x="1981200" y="1981200"/>
            <a:ext cx="6934200" cy="4246563"/>
          </a:xfrm>
          <a:prstGeom prst="rect">
            <a:avLst/>
          </a:prstGeom>
          <a:noFill/>
        </p:spPr>
        <p:txBody>
          <a:bodyPr wrap="square">
            <a:spAutoFit/>
          </a:bodyPr>
          <a:lstStyle/>
          <a:p>
            <a:pPr marL="514350" indent="-514350" algn="ctr" eaLnBrk="1" fontAlgn="auto" hangingPunct="1">
              <a:spcBef>
                <a:spcPts val="0"/>
              </a:spcBef>
              <a:spcAft>
                <a:spcPts val="0"/>
              </a:spcAft>
              <a:defRPr/>
            </a:pPr>
            <a:r>
              <a:rPr lang="en-US" sz="3600" b="1" dirty="0">
                <a:latin typeface="+mn-lt"/>
              </a:rPr>
              <a:t>Find your mailbox! You have one, somewhere on campus. Sometimes the college will send you letters about important things like financial aid so you want to know where that box is.</a:t>
            </a:r>
            <a:endParaRPr lang="en-US" sz="3600" dirty="0">
              <a:latin typeface="+mn-lt"/>
            </a:endParaRPr>
          </a:p>
          <a:p>
            <a:pPr eaLnBrk="1" fontAlgn="auto" hangingPunct="1">
              <a:spcBef>
                <a:spcPts val="0"/>
              </a:spcBef>
              <a:spcAft>
                <a:spcPts val="0"/>
              </a:spcAft>
              <a:defRPr/>
            </a:pPr>
            <a:endParaRPr lang="en-US" dirty="0">
              <a:latin typeface="+mn-lt"/>
            </a:endParaRPr>
          </a:p>
        </p:txBody>
      </p:sp>
      <p:pic>
        <p:nvPicPr>
          <p:cNvPr id="3" name="Picture 4" descr="C:\Users\Robbie B\AppData\Local\Microsoft\Windows\Temporary Internet Files\Content.IE5\GNUP190J\buzon[1].gif">
            <a:extLst>
              <a:ext uri="{FF2B5EF4-FFF2-40B4-BE49-F238E27FC236}">
                <a16:creationId xmlns:a16="http://schemas.microsoft.com/office/drawing/2014/main" id="{FBCFE8E9-2051-4980-B258-AB0E8CF42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FF9C-1616-4F02-A640-2FA928DE5B60}"/>
              </a:ext>
            </a:extLst>
          </p:cNvPr>
          <p:cNvSpPr>
            <a:spLocks noGrp="1"/>
          </p:cNvSpPr>
          <p:nvPr>
            <p:ph type="title"/>
          </p:nvPr>
        </p:nvSpPr>
        <p:spPr/>
        <p:txBody>
          <a:bodyPr rtlCol="0">
            <a:normAutofit/>
          </a:bodyPr>
          <a:lstStyle/>
          <a:p>
            <a:pPr>
              <a:defRPr/>
            </a:pPr>
            <a:r>
              <a:rPr lang="en-US" dirty="0"/>
              <a:t>3. How do you pay for things?</a:t>
            </a:r>
          </a:p>
        </p:txBody>
      </p:sp>
      <p:sp>
        <p:nvSpPr>
          <p:cNvPr id="4" name="TextBox 3">
            <a:extLst>
              <a:ext uri="{FF2B5EF4-FFF2-40B4-BE49-F238E27FC236}">
                <a16:creationId xmlns:a16="http://schemas.microsoft.com/office/drawing/2014/main" id="{F5E45FB8-ACE3-4984-A283-A4D3DECDF5D0}"/>
              </a:ext>
            </a:extLst>
          </p:cNvPr>
          <p:cNvSpPr txBox="1"/>
          <p:nvPr/>
        </p:nvSpPr>
        <p:spPr>
          <a:xfrm>
            <a:off x="1443491" y="2067718"/>
            <a:ext cx="7158038" cy="4246563"/>
          </a:xfrm>
          <a:prstGeom prst="rect">
            <a:avLst/>
          </a:prstGeom>
          <a:noFill/>
        </p:spPr>
        <p:txBody>
          <a:bodyPr wrap="square">
            <a:spAutoFit/>
          </a:bodyPr>
          <a:lstStyle/>
          <a:p>
            <a:pPr marL="514350" indent="-514350" algn="ctr" eaLnBrk="1" fontAlgn="auto" hangingPunct="1">
              <a:spcBef>
                <a:spcPts val="0"/>
              </a:spcBef>
              <a:spcAft>
                <a:spcPts val="0"/>
              </a:spcAft>
              <a:defRPr/>
            </a:pPr>
            <a:r>
              <a:rPr lang="en-US" sz="3600" b="1" dirty="0">
                <a:latin typeface="+mn-lt"/>
              </a:rPr>
              <a:t>     Find your bank and/or ATM. Beware of using an ATM not connected to your bank – they will charge you a fee and your bank will too. That $20 withdrawal can actually cost you more than $25!</a:t>
            </a:r>
            <a:endParaRPr lang="en-US" sz="3600" dirty="0">
              <a:latin typeface="+mn-lt"/>
            </a:endParaRPr>
          </a:p>
          <a:p>
            <a:pPr eaLnBrk="1" fontAlgn="auto" hangingPunct="1">
              <a:spcBef>
                <a:spcPts val="0"/>
              </a:spcBef>
              <a:spcAft>
                <a:spcPts val="0"/>
              </a:spcAft>
              <a:defRPr/>
            </a:pPr>
            <a:endParaRPr lang="en-US" dirty="0">
              <a:latin typeface="+mn-lt"/>
            </a:endParaRPr>
          </a:p>
        </p:txBody>
      </p:sp>
      <p:pic>
        <p:nvPicPr>
          <p:cNvPr id="7173" name="Picture 5" descr="C:\Users\Robbie B\AppData\Local\Microsoft\Windows\Temporary Internet Files\Content.IE5\GNUP190J\atm[1].gif">
            <a:extLst>
              <a:ext uri="{FF2B5EF4-FFF2-40B4-BE49-F238E27FC236}">
                <a16:creationId xmlns:a16="http://schemas.microsoft.com/office/drawing/2014/main" id="{EA4C3B9F-4CDE-4534-BB99-9F863C0D1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115E-6191-4953-BA33-805C6C7FF544}"/>
              </a:ext>
            </a:extLst>
          </p:cNvPr>
          <p:cNvSpPr>
            <a:spLocks noGrp="1"/>
          </p:cNvSpPr>
          <p:nvPr>
            <p:ph type="title"/>
          </p:nvPr>
        </p:nvSpPr>
        <p:spPr/>
        <p:txBody>
          <a:bodyPr rtlCol="0">
            <a:normAutofit fontScale="90000"/>
          </a:bodyPr>
          <a:lstStyle/>
          <a:p>
            <a:pPr algn="ctr">
              <a:defRPr/>
            </a:pPr>
            <a:r>
              <a:rPr lang="en-US" dirty="0"/>
              <a:t>4. How do you explore your environment?</a:t>
            </a:r>
            <a:br>
              <a:rPr lang="en-US" dirty="0"/>
            </a:br>
            <a:r>
              <a:rPr lang="en-US" sz="3100" dirty="0"/>
              <a:t> </a:t>
            </a:r>
            <a:br>
              <a:rPr lang="en-US" sz="3100" dirty="0"/>
            </a:br>
            <a:br>
              <a:rPr lang="en-US" sz="3100" dirty="0"/>
            </a:br>
            <a:br>
              <a:rPr lang="en-US" sz="3100" dirty="0"/>
            </a:br>
            <a:br>
              <a:rPr lang="en-US" sz="3100" dirty="0"/>
            </a:br>
            <a:br>
              <a:rPr lang="en-US" sz="3100" dirty="0"/>
            </a:br>
            <a:br>
              <a:rPr lang="en-US" sz="3100" dirty="0"/>
            </a:br>
            <a:br>
              <a:rPr lang="en-US" dirty="0"/>
            </a:br>
            <a:br>
              <a:rPr lang="en-US" sz="3600" dirty="0"/>
            </a:br>
            <a:br>
              <a:rPr lang="en-US" dirty="0"/>
            </a:br>
            <a:br>
              <a:rPr lang="en-US" sz="3600" dirty="0"/>
            </a:br>
            <a:br>
              <a:rPr lang="en-US" dirty="0"/>
            </a:br>
            <a:endParaRPr lang="en-US" dirty="0"/>
          </a:p>
        </p:txBody>
      </p:sp>
      <p:sp>
        <p:nvSpPr>
          <p:cNvPr id="4" name="TextBox 3">
            <a:extLst>
              <a:ext uri="{FF2B5EF4-FFF2-40B4-BE49-F238E27FC236}">
                <a16:creationId xmlns:a16="http://schemas.microsoft.com/office/drawing/2014/main" id="{0FAB2E36-8751-407C-984E-A2C73CCB8B3A}"/>
              </a:ext>
            </a:extLst>
          </p:cNvPr>
          <p:cNvSpPr txBox="1"/>
          <p:nvPr/>
        </p:nvSpPr>
        <p:spPr>
          <a:xfrm>
            <a:off x="2514600" y="2057400"/>
            <a:ext cx="6248400" cy="3816350"/>
          </a:xfrm>
          <a:prstGeom prst="rect">
            <a:avLst/>
          </a:prstGeom>
          <a:noFill/>
        </p:spPr>
        <p:txBody>
          <a:bodyPr>
            <a:spAutoFit/>
          </a:bodyPr>
          <a:lstStyle/>
          <a:p>
            <a:pPr marL="514350" indent="-514350" algn="ctr" eaLnBrk="1" fontAlgn="auto" hangingPunct="1">
              <a:spcBef>
                <a:spcPts val="0"/>
              </a:spcBef>
              <a:spcAft>
                <a:spcPts val="0"/>
              </a:spcAft>
              <a:defRPr/>
            </a:pPr>
            <a:r>
              <a:rPr lang="en-US" sz="3200" b="1" dirty="0">
                <a:latin typeface="+mn-lt"/>
              </a:rPr>
              <a:t>Take a walk! Figure out where your classes are so you aren’t frantic on the first day. Find the Student Union, dining hall, bookstore. Studying in your dorm room is hard so look for a quiet spot to study too. </a:t>
            </a:r>
            <a:endParaRPr lang="en-US" sz="3200" dirty="0">
              <a:latin typeface="+mn-lt"/>
            </a:endParaRPr>
          </a:p>
          <a:p>
            <a:pPr eaLnBrk="1" fontAlgn="auto" hangingPunct="1">
              <a:spcBef>
                <a:spcPts val="0"/>
              </a:spcBef>
              <a:spcAft>
                <a:spcPts val="0"/>
              </a:spcAft>
              <a:defRPr/>
            </a:pPr>
            <a:endParaRPr lang="en-US" dirty="0">
              <a:latin typeface="+mn-lt"/>
            </a:endParaRPr>
          </a:p>
        </p:txBody>
      </p:sp>
      <p:pic>
        <p:nvPicPr>
          <p:cNvPr id="8197" name="Picture 5" descr="C:\Users\Robbie B\AppData\Local\Microsoft\Windows\Temporary Internet Files\Content.IE5\XDW9W390\Vancouver_WA_ClarkCollegeCampus-c2008[1].jpg">
            <a:extLst>
              <a:ext uri="{FF2B5EF4-FFF2-40B4-BE49-F238E27FC236}">
                <a16:creationId xmlns:a16="http://schemas.microsoft.com/office/drawing/2014/main" id="{4131D29E-C8C3-4793-944D-500D5C5AF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28194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AE18-C2C8-4A02-8376-5712CCFBAEB5}"/>
              </a:ext>
            </a:extLst>
          </p:cNvPr>
          <p:cNvSpPr>
            <a:spLocks noGrp="1"/>
          </p:cNvSpPr>
          <p:nvPr>
            <p:ph type="title"/>
          </p:nvPr>
        </p:nvSpPr>
        <p:spPr/>
        <p:txBody>
          <a:bodyPr rtlCol="0">
            <a:normAutofit fontScale="90000"/>
          </a:bodyPr>
          <a:lstStyle/>
          <a:p>
            <a:pPr>
              <a:defRPr/>
            </a:pPr>
            <a:r>
              <a:rPr lang="en-US" dirty="0"/>
              <a:t>5. Classes? What classes?</a:t>
            </a:r>
            <a:br>
              <a:rPr lang="en-US" dirty="0"/>
            </a:br>
            <a:r>
              <a:rPr lang="en-US" sz="3100" dirty="0"/>
              <a:t> </a:t>
            </a:r>
            <a:br>
              <a:rPr lang="en-US" sz="3100" dirty="0"/>
            </a:br>
            <a:br>
              <a:rPr lang="en-US" sz="3100" dirty="0"/>
            </a:br>
            <a:br>
              <a:rPr lang="en-US" sz="3100" dirty="0"/>
            </a:br>
            <a:br>
              <a:rPr lang="en-US" sz="3100" dirty="0"/>
            </a:br>
            <a:br>
              <a:rPr lang="en-US" dirty="0"/>
            </a:br>
            <a:br>
              <a:rPr lang="en-US" dirty="0"/>
            </a:br>
            <a:br>
              <a:rPr lang="en-US" sz="3600" dirty="0"/>
            </a:br>
            <a:br>
              <a:rPr lang="en-US" dirty="0"/>
            </a:br>
            <a:endParaRPr lang="en-US" dirty="0"/>
          </a:p>
        </p:txBody>
      </p:sp>
      <p:sp>
        <p:nvSpPr>
          <p:cNvPr id="4" name="TextBox 3">
            <a:extLst>
              <a:ext uri="{FF2B5EF4-FFF2-40B4-BE49-F238E27FC236}">
                <a16:creationId xmlns:a16="http://schemas.microsoft.com/office/drawing/2014/main" id="{1059BF1F-AC90-4987-863C-685CC725A591}"/>
              </a:ext>
            </a:extLst>
          </p:cNvPr>
          <p:cNvSpPr txBox="1"/>
          <p:nvPr/>
        </p:nvSpPr>
        <p:spPr>
          <a:xfrm>
            <a:off x="2286000" y="2057400"/>
            <a:ext cx="6248400" cy="3694113"/>
          </a:xfrm>
          <a:prstGeom prst="rect">
            <a:avLst/>
          </a:prstGeom>
          <a:noFill/>
        </p:spPr>
        <p:txBody>
          <a:bodyPr>
            <a:spAutoFit/>
          </a:bodyPr>
          <a:lstStyle/>
          <a:p>
            <a:pPr marL="514350" indent="-514350" algn="ctr" eaLnBrk="1" fontAlgn="auto" hangingPunct="1">
              <a:spcBef>
                <a:spcPts val="0"/>
              </a:spcBef>
              <a:spcAft>
                <a:spcPts val="0"/>
              </a:spcAft>
              <a:defRPr/>
            </a:pPr>
            <a:r>
              <a:rPr lang="en-US" sz="3600" b="1" dirty="0">
                <a:latin typeface="+mn-lt"/>
              </a:rPr>
              <a:t>Check in with the Registrar or your Advisor. If you have AP or dual credits, make sure you aren’t taking (and paying for) a class you already have credit for.</a:t>
            </a:r>
            <a:endParaRPr lang="en-US" sz="3600" dirty="0">
              <a:latin typeface="+mn-lt"/>
            </a:endParaRPr>
          </a:p>
          <a:p>
            <a:pPr eaLnBrk="1" fontAlgn="auto" hangingPunct="1">
              <a:spcBef>
                <a:spcPts val="0"/>
              </a:spcBef>
              <a:spcAft>
                <a:spcPts val="0"/>
              </a:spcAft>
              <a:defRPr/>
            </a:pPr>
            <a:endParaRPr lang="en-US" dirty="0">
              <a:latin typeface="+mn-lt"/>
            </a:endParaRPr>
          </a:p>
        </p:txBody>
      </p:sp>
      <p:pic>
        <p:nvPicPr>
          <p:cNvPr id="3" name="Picture 6" descr="C:\Users\Robbie B\AppData\Local\Microsoft\Windows\Temporary Internet Files\Content.IE5\Y2BRNFTT\books_s[1].gif">
            <a:extLst>
              <a:ext uri="{FF2B5EF4-FFF2-40B4-BE49-F238E27FC236}">
                <a16:creationId xmlns:a16="http://schemas.microsoft.com/office/drawing/2014/main" id="{98CBE3AF-A1A1-4018-8767-8D7B8B032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27622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5544-BC80-44CF-875E-2FEEBD491F3A}"/>
              </a:ext>
            </a:extLst>
          </p:cNvPr>
          <p:cNvSpPr>
            <a:spLocks noGrp="1"/>
          </p:cNvSpPr>
          <p:nvPr>
            <p:ph type="title"/>
          </p:nvPr>
        </p:nvSpPr>
        <p:spPr/>
        <p:txBody>
          <a:bodyPr rtlCol="0">
            <a:normAutofit fontScale="90000"/>
          </a:bodyPr>
          <a:lstStyle/>
          <a:p>
            <a:pPr>
              <a:defRPr/>
            </a:pPr>
            <a:r>
              <a:rPr lang="en-US" dirty="0"/>
              <a:t>6. Why can’t we be friends?</a:t>
            </a:r>
            <a:br>
              <a:rPr lang="en-US" dirty="0"/>
            </a:br>
            <a:br>
              <a:rPr lang="en-US" dirty="0"/>
            </a:br>
            <a:r>
              <a:rPr lang="en-US" sz="3100" dirty="0"/>
              <a:t> </a:t>
            </a:r>
            <a:br>
              <a:rPr lang="en-US" sz="3100" dirty="0"/>
            </a:br>
            <a:br>
              <a:rPr lang="en-US" sz="3100" dirty="0"/>
            </a:br>
            <a:br>
              <a:rPr lang="en-US" sz="3100" dirty="0"/>
            </a:br>
            <a:br>
              <a:rPr lang="en-US" sz="3600" dirty="0"/>
            </a:br>
            <a:br>
              <a:rPr lang="en-US" dirty="0"/>
            </a:br>
            <a:endParaRPr lang="en-US" dirty="0"/>
          </a:p>
        </p:txBody>
      </p:sp>
      <p:sp>
        <p:nvSpPr>
          <p:cNvPr id="4" name="TextBox 3">
            <a:extLst>
              <a:ext uri="{FF2B5EF4-FFF2-40B4-BE49-F238E27FC236}">
                <a16:creationId xmlns:a16="http://schemas.microsoft.com/office/drawing/2014/main" id="{7438E81E-5BE2-412C-A931-6E794362C094}"/>
              </a:ext>
            </a:extLst>
          </p:cNvPr>
          <p:cNvSpPr txBox="1">
            <a:spLocks noChangeArrowheads="1"/>
          </p:cNvSpPr>
          <p:nvPr/>
        </p:nvSpPr>
        <p:spPr bwMode="auto">
          <a:xfrm>
            <a:off x="533400" y="1891855"/>
            <a:ext cx="84553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Be social. Make friends. You are more likely to stay in college and graduate if you have a good group of friends. Plus, it’s more fun! </a:t>
            </a:r>
            <a:endParaRPr lang="en-US" altLang="en-US" sz="1800" dirty="0"/>
          </a:p>
        </p:txBody>
      </p:sp>
      <p:pic>
        <p:nvPicPr>
          <p:cNvPr id="24581" name="Picture 11" descr="C:\Users\Robbie B\AppData\Local\Microsoft\Windows\Temporary Internet Files\Content.IE5\XDW9W390\Bergaul-di-lingkungan-baru[1].jpg">
            <a:extLst>
              <a:ext uri="{FF2B5EF4-FFF2-40B4-BE49-F238E27FC236}">
                <a16:creationId xmlns:a16="http://schemas.microsoft.com/office/drawing/2014/main" id="{E632D502-C826-4DF4-9714-3F47D5629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C:\Users\Robbie B\AppData\Local\Microsoft\Windows\Temporary Internet Files\Content.IE5\XDW9W390\istock_students[1].jpg">
            <a:extLst>
              <a:ext uri="{FF2B5EF4-FFF2-40B4-BE49-F238E27FC236}">
                <a16:creationId xmlns:a16="http://schemas.microsoft.com/office/drawing/2014/main" id="{DA7BDAAE-E350-474E-A27C-82EA9D522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1"/>
            <a:ext cx="3733800" cy="2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Content Placeholder 2">
            <a:extLst>
              <a:ext uri="{FF2B5EF4-FFF2-40B4-BE49-F238E27FC236}">
                <a16:creationId xmlns:a16="http://schemas.microsoft.com/office/drawing/2014/main" id="{6222EF9A-2667-432E-A415-C220985CD9BA}"/>
              </a:ext>
            </a:extLst>
          </p:cNvPr>
          <p:cNvSpPr>
            <a:spLocks noGrp="1"/>
          </p:cNvSpPr>
          <p:nvPr>
            <p:ph sz="quarter" idx="11"/>
          </p:nvPr>
        </p:nvSpPr>
        <p:spPr>
          <a:xfrm>
            <a:off x="0" y="2301875"/>
            <a:ext cx="8915400" cy="5759450"/>
          </a:xfrm>
        </p:spPr>
        <p:txBody>
          <a:bodyPr/>
          <a:lstStyle/>
          <a:p>
            <a:pPr>
              <a:buNone/>
            </a:pPr>
            <a:r>
              <a:rPr lang="en-US" altLang="en-US" b="1" dirty="0"/>
              <a:t>	</a:t>
            </a:r>
            <a:r>
              <a:rPr lang="en-US" altLang="en-US" sz="3600" b="1" dirty="0">
                <a:latin typeface="Arial" panose="020B0604020202020204" pitchFamily="34" charset="0"/>
                <a:cs typeface="Arial" panose="020B0604020202020204" pitchFamily="34" charset="0"/>
              </a:rPr>
              <a:t>“Whether you think you can or think you can’t, you are right.”				</a:t>
            </a:r>
          </a:p>
          <a:p>
            <a:pPr>
              <a:buNone/>
            </a:pPr>
            <a:endParaRPr lang="en-US" altLang="en-US" sz="3600" b="1" dirty="0">
              <a:latin typeface="Arial" panose="020B0604020202020204" pitchFamily="34" charset="0"/>
              <a:cs typeface="Arial" panose="020B0604020202020204" pitchFamily="34" charset="0"/>
            </a:endParaRPr>
          </a:p>
          <a:p>
            <a:pPr>
              <a:buNone/>
            </a:pPr>
            <a:r>
              <a:rPr lang="en-US" altLang="en-US" sz="3600" b="1" dirty="0">
                <a:latin typeface="Arial" panose="020B0604020202020204" pitchFamily="34" charset="0"/>
                <a:cs typeface="Arial" panose="020B0604020202020204" pitchFamily="34" charset="0"/>
              </a:rPr>
              <a:t> 			 - Henry Ford</a:t>
            </a:r>
          </a:p>
          <a:p>
            <a:pPr>
              <a:buFontTx/>
              <a:buNone/>
            </a:pPr>
            <a:endParaRPr lang="en-US" altLang="en-US" b="1" dirty="0"/>
          </a:p>
          <a:p>
            <a:pPr>
              <a:buFontTx/>
              <a:buNone/>
            </a:pPr>
            <a:r>
              <a:rPr lang="en-US" altLang="en-US" dirty="0"/>
              <a:t>		</a:t>
            </a:r>
            <a:endParaRPr lang="en-US" altLang="en-US" b="1" dirty="0"/>
          </a:p>
          <a:p>
            <a:pPr>
              <a:buFontTx/>
              <a:buNone/>
            </a:pPr>
            <a:endParaRPr lang="en-US" altLang="en-US" dirty="0"/>
          </a:p>
        </p:txBody>
      </p:sp>
      <p:sp>
        <p:nvSpPr>
          <p:cNvPr id="43016" name="Text Placeholder 6">
            <a:extLst>
              <a:ext uri="{FF2B5EF4-FFF2-40B4-BE49-F238E27FC236}">
                <a16:creationId xmlns:a16="http://schemas.microsoft.com/office/drawing/2014/main" id="{34AC2960-DF54-4808-944A-EAEDCD8D7BE6}"/>
              </a:ext>
            </a:extLst>
          </p:cNvPr>
          <p:cNvSpPr txBox="1">
            <a:spLocks/>
          </p:cNvSpPr>
          <p:nvPr/>
        </p:nvSpPr>
        <p:spPr bwMode="auto">
          <a:xfrm>
            <a:off x="1066800" y="5181600"/>
            <a:ext cx="7083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3550" indent="-463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Blip>
                <a:blip r:embed="rId3"/>
              </a:buBlip>
            </a:pPr>
            <a:endParaRPr lang="en-US" altLang="en-US" sz="1800" b="1"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F075-79E2-4600-9C90-5AB71DA19F9A}"/>
              </a:ext>
            </a:extLst>
          </p:cNvPr>
          <p:cNvSpPr>
            <a:spLocks noGrp="1"/>
          </p:cNvSpPr>
          <p:nvPr>
            <p:ph type="title"/>
          </p:nvPr>
        </p:nvSpPr>
        <p:spPr/>
        <p:txBody>
          <a:bodyPr/>
          <a:lstStyle/>
          <a:p>
            <a:pPr algn="ctr"/>
            <a:r>
              <a:rPr lang="en-US" dirty="0"/>
              <a:t>Being successful in any environment </a:t>
            </a:r>
          </a:p>
        </p:txBody>
      </p:sp>
      <p:sp>
        <p:nvSpPr>
          <p:cNvPr id="3" name="Content Placeholder 2">
            <a:extLst>
              <a:ext uri="{FF2B5EF4-FFF2-40B4-BE49-F238E27FC236}">
                <a16:creationId xmlns:a16="http://schemas.microsoft.com/office/drawing/2014/main" id="{C00BEBD7-7F34-4832-B90D-CFEC9EB5299B}"/>
              </a:ext>
            </a:extLst>
          </p:cNvPr>
          <p:cNvSpPr>
            <a:spLocks noGrp="1"/>
          </p:cNvSpPr>
          <p:nvPr>
            <p:ph idx="1"/>
          </p:nvPr>
        </p:nvSpPr>
        <p:spPr>
          <a:xfrm>
            <a:off x="228601" y="2015733"/>
            <a:ext cx="8610600" cy="4037747"/>
          </a:xfrm>
        </p:spPr>
        <p:txBody>
          <a:bodyPr>
            <a:normAutofit/>
          </a:bodyPr>
          <a:lstStyle/>
          <a:p>
            <a:r>
              <a:rPr lang="en-US" dirty="0"/>
              <a:t>Keep track of your grades and class credits</a:t>
            </a:r>
          </a:p>
          <a:p>
            <a:pPr lvl="1"/>
            <a:r>
              <a:rPr lang="en-US" sz="2000" dirty="0"/>
              <a:t>Do not rely on a counselor or someone else to do this for you</a:t>
            </a:r>
          </a:p>
          <a:p>
            <a:r>
              <a:rPr lang="en-US" dirty="0"/>
              <a:t>Write a reflection about the grades you want to improve</a:t>
            </a:r>
          </a:p>
          <a:p>
            <a:pPr lvl="1"/>
            <a:r>
              <a:rPr lang="en-US" sz="2000" dirty="0"/>
              <a:t>Include what happened – take ownership of the grade</a:t>
            </a:r>
          </a:p>
          <a:p>
            <a:pPr lvl="1"/>
            <a:r>
              <a:rPr lang="en-US" sz="2000" dirty="0"/>
              <a:t>What will you do to improve the grade – be specific</a:t>
            </a:r>
          </a:p>
          <a:p>
            <a:r>
              <a:rPr lang="en-US" sz="2400" dirty="0"/>
              <a:t>Write letters to yourself to keep yourself on track</a:t>
            </a:r>
          </a:p>
          <a:p>
            <a:pPr lvl="1"/>
            <a:r>
              <a:rPr lang="en-US" sz="2000" dirty="0"/>
              <a:t>At the beginning of every year write a letter about what you hope to accomplish then read it at the end of the year to see if you stayed on track</a:t>
            </a:r>
          </a:p>
          <a:p>
            <a:pPr lvl="1"/>
            <a:r>
              <a:rPr lang="en-US" sz="2000" dirty="0"/>
              <a:t>Write down your dreams and goals – it really works</a:t>
            </a:r>
          </a:p>
        </p:txBody>
      </p:sp>
    </p:spTree>
    <p:extLst>
      <p:ext uri="{BB962C8B-B14F-4D97-AF65-F5344CB8AC3E}">
        <p14:creationId xmlns:p14="http://schemas.microsoft.com/office/powerpoint/2010/main" val="77218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9AC-8DC0-4A32-9B8B-91C364FBF2E0}"/>
              </a:ext>
            </a:extLst>
          </p:cNvPr>
          <p:cNvSpPr>
            <a:spLocks noGrp="1"/>
          </p:cNvSpPr>
          <p:nvPr>
            <p:ph type="title"/>
          </p:nvPr>
        </p:nvSpPr>
        <p:spPr/>
        <p:txBody>
          <a:bodyPr/>
          <a:lstStyle/>
          <a:p>
            <a:pPr algn="ctr"/>
            <a:r>
              <a:rPr lang="en-US" dirty="0"/>
              <a:t>Research your top favorite schools</a:t>
            </a:r>
          </a:p>
        </p:txBody>
      </p:sp>
      <p:sp>
        <p:nvSpPr>
          <p:cNvPr id="3" name="Content Placeholder 2">
            <a:extLst>
              <a:ext uri="{FF2B5EF4-FFF2-40B4-BE49-F238E27FC236}">
                <a16:creationId xmlns:a16="http://schemas.microsoft.com/office/drawing/2014/main" id="{DA459B75-49DB-49AB-8D29-ED7A093AA420}"/>
              </a:ext>
            </a:extLst>
          </p:cNvPr>
          <p:cNvSpPr>
            <a:spLocks noGrp="1"/>
          </p:cNvSpPr>
          <p:nvPr>
            <p:ph idx="1"/>
          </p:nvPr>
        </p:nvSpPr>
        <p:spPr>
          <a:xfrm>
            <a:off x="457200" y="1890444"/>
            <a:ext cx="8229600" cy="4037747"/>
          </a:xfrm>
        </p:spPr>
        <p:txBody>
          <a:bodyPr>
            <a:noAutofit/>
          </a:bodyPr>
          <a:lstStyle/>
          <a:p>
            <a:pPr marL="0" indent="0">
              <a:buNone/>
            </a:pPr>
            <a:r>
              <a:rPr lang="en-US" dirty="0"/>
              <a:t>Making a Vision Board can be really helpful.  The more colorful and visually appealing, the better!</a:t>
            </a:r>
          </a:p>
          <a:p>
            <a:pPr marL="0" indent="0">
              <a:buNone/>
            </a:pPr>
            <a:r>
              <a:rPr lang="en-US" dirty="0"/>
              <a:t>Include the following:</a:t>
            </a:r>
          </a:p>
          <a:p>
            <a:pPr lvl="1"/>
            <a:r>
              <a:rPr lang="en-US" sz="2000"/>
              <a:t>Logo </a:t>
            </a:r>
            <a:r>
              <a:rPr lang="en-US" sz="2000" dirty="0"/>
              <a:t>for the college or university you want to attend</a:t>
            </a:r>
          </a:p>
          <a:p>
            <a:pPr lvl="1"/>
            <a:r>
              <a:rPr lang="en-US" sz="2000" dirty="0"/>
              <a:t>The mascot and colors of the school</a:t>
            </a:r>
          </a:p>
          <a:p>
            <a:pPr lvl="1"/>
            <a:r>
              <a:rPr lang="en-US" sz="2000" dirty="0"/>
              <a:t>Anything special about the school or why you want to be there.</a:t>
            </a:r>
          </a:p>
          <a:p>
            <a:pPr lvl="1"/>
            <a:r>
              <a:rPr lang="en-US" sz="2000" dirty="0"/>
              <a:t>A picture of where you want to live (City, State, Country, apartment, dorm, etc.)</a:t>
            </a:r>
          </a:p>
          <a:p>
            <a:pPr lvl="1"/>
            <a:r>
              <a:rPr lang="en-US" sz="2000" dirty="0"/>
              <a:t>A description of who you think you will be during your college life</a:t>
            </a:r>
          </a:p>
          <a:p>
            <a:pPr lvl="1"/>
            <a:r>
              <a:rPr lang="en-US" sz="2000" dirty="0"/>
              <a:t>One word you will use to describe yourself as a college student</a:t>
            </a:r>
          </a:p>
        </p:txBody>
      </p:sp>
    </p:spTree>
    <p:extLst>
      <p:ext uri="{BB962C8B-B14F-4D97-AF65-F5344CB8AC3E}">
        <p14:creationId xmlns:p14="http://schemas.microsoft.com/office/powerpoint/2010/main" val="9055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http://www.gmav.co.uk/images/website/Web_Pics/Noticeboards/originals/corkBoard.jpg">
            <a:extLst>
              <a:ext uri="{FF2B5EF4-FFF2-40B4-BE49-F238E27FC236}">
                <a16:creationId xmlns:a16="http://schemas.microsoft.com/office/drawing/2014/main" id="{89E5FF03-5290-4958-B641-E2E64923C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4F7647A4-2C49-4C13-AF10-608670EA51C5}"/>
              </a:ext>
            </a:extLst>
          </p:cNvPr>
          <p:cNvSpPr/>
          <p:nvPr/>
        </p:nvSpPr>
        <p:spPr>
          <a:xfrm rot="5400000">
            <a:off x="-800100" y="4000500"/>
            <a:ext cx="1981200" cy="3810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73D9D359-0601-489D-AA6E-602BEBD5F961}"/>
              </a:ext>
            </a:extLst>
          </p:cNvPr>
          <p:cNvSpPr/>
          <p:nvPr/>
        </p:nvSpPr>
        <p:spPr>
          <a:xfrm rot="5400000">
            <a:off x="-3276600" y="3276600"/>
            <a:ext cx="6858000" cy="3048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5A7992AD-88C3-41A0-8418-17A43471A68D}"/>
              </a:ext>
            </a:extLst>
          </p:cNvPr>
          <p:cNvSpPr/>
          <p:nvPr/>
        </p:nvSpPr>
        <p:spPr>
          <a:xfrm rot="5400000">
            <a:off x="5562600" y="3276600"/>
            <a:ext cx="6858000" cy="3048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C5761268-C0C0-4364-9977-ACF723568B11}"/>
              </a:ext>
            </a:extLst>
          </p:cNvPr>
          <p:cNvSpPr/>
          <p:nvPr/>
        </p:nvSpPr>
        <p:spPr>
          <a:xfrm>
            <a:off x="0" y="0"/>
            <a:ext cx="9144000" cy="3048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FADC2B8D-D718-4D1A-81D3-48DCE383F02D}"/>
              </a:ext>
            </a:extLst>
          </p:cNvPr>
          <p:cNvSpPr/>
          <p:nvPr/>
        </p:nvSpPr>
        <p:spPr>
          <a:xfrm>
            <a:off x="0" y="6567488"/>
            <a:ext cx="9144000" cy="3048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E4DBFCEB-8024-4633-99C8-BC5CC5F97481}"/>
              </a:ext>
            </a:extLst>
          </p:cNvPr>
          <p:cNvSpPr/>
          <p:nvPr/>
        </p:nvSpPr>
        <p:spPr>
          <a:xfrm>
            <a:off x="1524000" y="457200"/>
            <a:ext cx="6096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bg2">
                    <a:lumMod val="10000"/>
                  </a:schemeClr>
                </a:solidFill>
                <a:effectLst>
                  <a:outerShdw blurRad="50800" dist="38100" dir="5400000" algn="t" rotWithShape="0">
                    <a:prstClr val="black">
                      <a:alpha val="40000"/>
                    </a:prstClr>
                  </a:outerShdw>
                </a:effectLst>
              </a:rPr>
              <a:t>Congratulations!!</a:t>
            </a:r>
          </a:p>
        </p:txBody>
      </p:sp>
      <p:pic>
        <p:nvPicPr>
          <p:cNvPr id="20" name="Picture 24" descr="http://cloud.graphicleftovers.com/32879/866007/8_1-push_pins_1.jpg">
            <a:extLst>
              <a:ext uri="{FF2B5EF4-FFF2-40B4-BE49-F238E27FC236}">
                <a16:creationId xmlns:a16="http://schemas.microsoft.com/office/drawing/2014/main" id="{ADD44DEE-E5B9-4A6E-B2F0-E28A62DE0FE1}"/>
              </a:ext>
            </a:extLst>
          </p:cNvPr>
          <p:cNvPicPr>
            <a:picLocks noChangeAspect="1" noChangeArrowheads="1"/>
          </p:cNvPicPr>
          <p:nvPr/>
        </p:nvPicPr>
        <p:blipFill>
          <a:blip r:embed="rId5" cstate="print">
            <a:clrChange>
              <a:clrFrom>
                <a:srgbClr val="FFFFFF"/>
              </a:clrFrom>
              <a:clrTo>
                <a:srgbClr val="FFFFFF">
                  <a:alpha val="0"/>
                </a:srgbClr>
              </a:clrTo>
            </a:clrChange>
            <a:duotone>
              <a:prstClr val="black"/>
              <a:srgbClr val="92D050">
                <a:tint val="45000"/>
                <a:satMod val="400000"/>
              </a:srgbClr>
            </a:duotone>
          </a:blip>
          <a:srcRect l="50224" t="25112" r="35426" b="58744"/>
          <a:stretch>
            <a:fillRect/>
          </a:stretch>
        </p:blipFill>
        <p:spPr bwMode="auto">
          <a:xfrm>
            <a:off x="6629400" y="1447800"/>
            <a:ext cx="203200" cy="228600"/>
          </a:xfrm>
          <a:prstGeom prst="rect">
            <a:avLst/>
          </a:prstGeom>
          <a:noFill/>
        </p:spPr>
      </p:pic>
      <p:sp>
        <p:nvSpPr>
          <p:cNvPr id="9" name="Rectangle 8">
            <a:extLst>
              <a:ext uri="{FF2B5EF4-FFF2-40B4-BE49-F238E27FC236}">
                <a16:creationId xmlns:a16="http://schemas.microsoft.com/office/drawing/2014/main" id="{4B5EAFEF-B132-461E-8999-6E0F5E499E10}"/>
              </a:ext>
            </a:extLst>
          </p:cNvPr>
          <p:cNvSpPr/>
          <p:nvPr/>
        </p:nvSpPr>
        <p:spPr>
          <a:xfrm>
            <a:off x="1600200" y="2819400"/>
            <a:ext cx="80772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0" b="1" dirty="0">
                <a:solidFill>
                  <a:schemeClr val="bg2">
                    <a:lumMod val="10000"/>
                  </a:schemeClr>
                </a:solidFill>
                <a:effectLst>
                  <a:outerShdw blurRad="50800" dist="38100" dir="5400000" algn="t" rotWithShape="0">
                    <a:prstClr val="black">
                      <a:alpha val="40000"/>
                    </a:prstClr>
                  </a:outerShdw>
                </a:effectLst>
              </a:rPr>
              <a:t>     </a:t>
            </a:r>
          </a:p>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p:txBody>
      </p:sp>
      <p:sp>
        <p:nvSpPr>
          <p:cNvPr id="23" name="Rectangle 22">
            <a:extLst>
              <a:ext uri="{FF2B5EF4-FFF2-40B4-BE49-F238E27FC236}">
                <a16:creationId xmlns:a16="http://schemas.microsoft.com/office/drawing/2014/main" id="{3933FD02-EC66-47CF-8AC9-9DC73D7B2569}"/>
              </a:ext>
            </a:extLst>
          </p:cNvPr>
          <p:cNvSpPr/>
          <p:nvPr/>
        </p:nvSpPr>
        <p:spPr>
          <a:xfrm>
            <a:off x="457200" y="3124200"/>
            <a:ext cx="7315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a:p>
            <a:pPr algn="ctr" eaLnBrk="1" hangingPunct="1">
              <a:defRPr/>
            </a:pPr>
            <a:r>
              <a:rPr lang="en-US" sz="12000" b="1" dirty="0">
                <a:solidFill>
                  <a:schemeClr val="bg2">
                    <a:lumMod val="10000"/>
                  </a:schemeClr>
                </a:solidFill>
                <a:effectLst>
                  <a:outerShdw blurRad="50800" dist="38100" dir="5400000" algn="t" rotWithShape="0">
                    <a:prstClr val="black">
                      <a:alpha val="40000"/>
                    </a:prstClr>
                  </a:outerShdw>
                </a:effectLst>
              </a:rPr>
              <a:t>You  are going to college! </a:t>
            </a:r>
          </a:p>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p:txBody>
      </p:sp>
      <p:sp>
        <p:nvSpPr>
          <p:cNvPr id="24" name="Rectangle 23">
            <a:extLst>
              <a:ext uri="{FF2B5EF4-FFF2-40B4-BE49-F238E27FC236}">
                <a16:creationId xmlns:a16="http://schemas.microsoft.com/office/drawing/2014/main" id="{3D83A274-4A43-4372-81AA-4089A04D1127}"/>
              </a:ext>
            </a:extLst>
          </p:cNvPr>
          <p:cNvSpPr/>
          <p:nvPr/>
        </p:nvSpPr>
        <p:spPr>
          <a:xfrm>
            <a:off x="381000" y="1295400"/>
            <a:ext cx="2133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DeflateInflateDeflate">
              <a:avLst/>
            </a:prstTxWarp>
          </a:bodyPr>
          <a:lstStyle/>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a:p>
            <a:pPr algn="ctr" eaLnBrk="1" hangingPunct="1">
              <a:defRPr/>
            </a:pPr>
            <a:endParaRPr lang="en-US" sz="12000" b="1" dirty="0">
              <a:solidFill>
                <a:schemeClr val="bg2">
                  <a:lumMod val="10000"/>
                </a:schemeClr>
              </a:solidFill>
              <a:effectLst>
                <a:outerShdw blurRad="50800" dist="38100" dir="5400000" algn="t" rotWithShape="0">
                  <a:prstClr val="black">
                    <a:alpha val="40000"/>
                  </a:prstClr>
                </a:outerShdw>
              </a:effectLst>
            </a:endParaRPr>
          </a:p>
        </p:txBody>
      </p:sp>
      <p:grpSp>
        <p:nvGrpSpPr>
          <p:cNvPr id="5133" name="Group 34">
            <a:extLst>
              <a:ext uri="{FF2B5EF4-FFF2-40B4-BE49-F238E27FC236}">
                <a16:creationId xmlns:a16="http://schemas.microsoft.com/office/drawing/2014/main" id="{E3858E2F-F3DD-40EC-9630-C0E12F299C70}"/>
              </a:ext>
            </a:extLst>
          </p:cNvPr>
          <p:cNvGrpSpPr>
            <a:grpSpLocks/>
          </p:cNvGrpSpPr>
          <p:nvPr/>
        </p:nvGrpSpPr>
        <p:grpSpPr bwMode="auto">
          <a:xfrm rot="757452">
            <a:off x="6723063" y="530225"/>
            <a:ext cx="2255837" cy="1758950"/>
            <a:chOff x="4045056" y="1060869"/>
            <a:chExt cx="2815546" cy="2495077"/>
          </a:xfrm>
        </p:grpSpPr>
        <p:pic>
          <p:nvPicPr>
            <p:cNvPr id="5143" name="Picture 18" descr="http://www.ahugfromtaylorswift.com/Home_files/post-it-note.png">
              <a:extLst>
                <a:ext uri="{FF2B5EF4-FFF2-40B4-BE49-F238E27FC236}">
                  <a16:creationId xmlns:a16="http://schemas.microsoft.com/office/drawing/2014/main" id="{35FB8895-208D-4517-9567-AE9DE6C91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056" y="1060869"/>
              <a:ext cx="2815546" cy="249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78B8E0A9-DD63-49B5-B799-A41878B16C7C}"/>
                </a:ext>
              </a:extLst>
            </p:cNvPr>
            <p:cNvSpPr txBox="1"/>
            <p:nvPr/>
          </p:nvSpPr>
          <p:spPr>
            <a:xfrm rot="21392925">
              <a:off x="4778372" y="1768959"/>
              <a:ext cx="1371118" cy="830941"/>
            </a:xfrm>
            <a:prstGeom prst="rect">
              <a:avLst/>
            </a:prstGeom>
            <a:noFill/>
          </p:spPr>
          <p:txBody>
            <a:bodyPr>
              <a:spAutoFit/>
            </a:bodyPr>
            <a:lstStyle/>
            <a:p>
              <a:pPr algn="ctr" eaLnBrk="1" hangingPunct="1">
                <a:defRPr/>
              </a:pPr>
              <a:r>
                <a:rPr lang="en-US" sz="1600" dirty="0">
                  <a:solidFill>
                    <a:schemeClr val="tx1">
                      <a:lumMod val="85000"/>
                      <a:lumOff val="15000"/>
                    </a:schemeClr>
                  </a:solidFill>
                  <a:latin typeface="MV Boli" pitchFamily="2" charset="0"/>
                  <a:cs typeface="MV Boli" pitchFamily="2" charset="0"/>
                </a:rPr>
                <a:t>Buy sheets!</a:t>
              </a:r>
            </a:p>
          </p:txBody>
        </p:sp>
      </p:grpSp>
      <p:pic>
        <p:nvPicPr>
          <p:cNvPr id="5135" name="Picture 10" descr="http://www.meijer.com/assets/product_images/styles/xlarge/1003724_139655_A_400.jpg">
            <a:extLst>
              <a:ext uri="{FF2B5EF4-FFF2-40B4-BE49-F238E27FC236}">
                <a16:creationId xmlns:a16="http://schemas.microsoft.com/office/drawing/2014/main" id="{D6033AFB-A06E-4EA8-A67C-45E16649C9A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20798" b="26141"/>
          <a:stretch>
            <a:fillRect/>
          </a:stretch>
        </p:blipFill>
        <p:spPr bwMode="auto">
          <a:xfrm rot="-961698">
            <a:off x="-26988" y="1771650"/>
            <a:ext cx="373380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www.ahugfromtaylorswift.com/Home_files/post-it-note.png">
            <a:extLst>
              <a:ext uri="{FF2B5EF4-FFF2-40B4-BE49-F238E27FC236}">
                <a16:creationId xmlns:a16="http://schemas.microsoft.com/office/drawing/2014/main" id="{E06945AF-18AB-44FD-A07C-AE2373FB8177}"/>
              </a:ext>
            </a:extLst>
          </p:cNvPr>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rot="594077">
            <a:off x="-157764" y="169780"/>
            <a:ext cx="2138931" cy="1895476"/>
          </a:xfrm>
          <a:prstGeom prst="rect">
            <a:avLst/>
          </a:prstGeom>
          <a:noFill/>
        </p:spPr>
      </p:pic>
      <p:sp>
        <p:nvSpPr>
          <p:cNvPr id="5137" name="TextBox 26">
            <a:extLst>
              <a:ext uri="{FF2B5EF4-FFF2-40B4-BE49-F238E27FC236}">
                <a16:creationId xmlns:a16="http://schemas.microsoft.com/office/drawing/2014/main" id="{1455E213-69FC-4BEF-9139-BFBB022ADD3D}"/>
              </a:ext>
            </a:extLst>
          </p:cNvPr>
          <p:cNvSpPr txBox="1">
            <a:spLocks noChangeArrowheads="1"/>
          </p:cNvSpPr>
          <p:nvPr/>
        </p:nvSpPr>
        <p:spPr bwMode="auto">
          <a:xfrm rot="387002">
            <a:off x="417513" y="741363"/>
            <a:ext cx="1033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latin typeface="MV Boli" panose="02000500030200090000" pitchFamily="2" charset="0"/>
                <a:ea typeface="MV Boli" panose="02000500030200090000" pitchFamily="2" charset="0"/>
                <a:cs typeface="MV Boli" panose="02000500030200090000" pitchFamily="2" charset="0"/>
              </a:rPr>
              <a:t>Send deposit</a:t>
            </a:r>
          </a:p>
        </p:txBody>
      </p:sp>
      <p:pic>
        <p:nvPicPr>
          <p:cNvPr id="5138" name="Picture 26" descr="http://www.jonkwantattoos.com/assets/templates/2010/images/polaroid.png">
            <a:extLst>
              <a:ext uri="{FF2B5EF4-FFF2-40B4-BE49-F238E27FC236}">
                <a16:creationId xmlns:a16="http://schemas.microsoft.com/office/drawing/2014/main" id="{27F3A00B-A114-4B84-99C3-51C0DBDE3E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286000"/>
            <a:ext cx="24384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0" descr="http://cdn.bleacherreport.net/images_root/slides/photos/000/169/075/TexasHookemHorns_display_image.jpg?1267727596">
            <a:extLst>
              <a:ext uri="{FF2B5EF4-FFF2-40B4-BE49-F238E27FC236}">
                <a16:creationId xmlns:a16="http://schemas.microsoft.com/office/drawing/2014/main" id="{CDE41074-FC38-40F7-AC0D-288AAA33E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0187" r="26518"/>
          <a:stretch>
            <a:fillRect/>
          </a:stretch>
        </p:blipFill>
        <p:spPr bwMode="auto">
          <a:xfrm rot="-154943">
            <a:off x="6751638" y="2560638"/>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0" name="Group 34">
            <a:extLst>
              <a:ext uri="{FF2B5EF4-FFF2-40B4-BE49-F238E27FC236}">
                <a16:creationId xmlns:a16="http://schemas.microsoft.com/office/drawing/2014/main" id="{EE679A10-1F76-441E-9284-A1E218B0EDFB}"/>
              </a:ext>
            </a:extLst>
          </p:cNvPr>
          <p:cNvGrpSpPr>
            <a:grpSpLocks/>
          </p:cNvGrpSpPr>
          <p:nvPr/>
        </p:nvGrpSpPr>
        <p:grpSpPr bwMode="auto">
          <a:xfrm rot="757452">
            <a:off x="-215900" y="4568825"/>
            <a:ext cx="2255838" cy="1758950"/>
            <a:chOff x="3859443" y="1108116"/>
            <a:chExt cx="2815546" cy="2495077"/>
          </a:xfrm>
        </p:grpSpPr>
        <p:pic>
          <p:nvPicPr>
            <p:cNvPr id="5141" name="Picture 18" descr="http://www.ahugfromtaylorswift.com/Home_files/post-it-note.png">
              <a:extLst>
                <a:ext uri="{FF2B5EF4-FFF2-40B4-BE49-F238E27FC236}">
                  <a16:creationId xmlns:a16="http://schemas.microsoft.com/office/drawing/2014/main" id="{D2003651-0B21-4F05-98D7-0A2BFD9C80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9443" y="1108116"/>
              <a:ext cx="2815546" cy="249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56B8B79B-72FA-4EEB-9577-F7DCEAC500D6}"/>
                </a:ext>
              </a:extLst>
            </p:cNvPr>
            <p:cNvSpPr txBox="1"/>
            <p:nvPr/>
          </p:nvSpPr>
          <p:spPr>
            <a:xfrm rot="21392925">
              <a:off x="4546813" y="1654915"/>
              <a:ext cx="1549442" cy="1179982"/>
            </a:xfrm>
            <a:prstGeom prst="rect">
              <a:avLst/>
            </a:prstGeom>
            <a:noFill/>
          </p:spPr>
          <p:txBody>
            <a:bodyPr>
              <a:spAutoFit/>
            </a:bodyPr>
            <a:lstStyle/>
            <a:p>
              <a:pPr algn="ctr" eaLnBrk="1" hangingPunct="1">
                <a:defRPr/>
              </a:pPr>
              <a:r>
                <a:rPr lang="en-US" sz="1600" dirty="0">
                  <a:solidFill>
                    <a:schemeClr val="tx1">
                      <a:lumMod val="85000"/>
                      <a:lumOff val="15000"/>
                    </a:schemeClr>
                  </a:solidFill>
                  <a:latin typeface="MV Boli" pitchFamily="2" charset="0"/>
                  <a:cs typeface="MV Boli" pitchFamily="2" charset="0"/>
                </a:rPr>
                <a:t>Fill out roommate form</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EF1E-7BBB-4378-98DA-2283D1ABA741}"/>
              </a:ext>
            </a:extLst>
          </p:cNvPr>
          <p:cNvSpPr>
            <a:spLocks noGrp="1"/>
          </p:cNvSpPr>
          <p:nvPr>
            <p:ph type="title"/>
          </p:nvPr>
        </p:nvSpPr>
        <p:spPr>
          <a:xfrm>
            <a:off x="1762918" y="304800"/>
            <a:ext cx="5618163" cy="515938"/>
          </a:xfrm>
        </p:spPr>
        <p:txBody>
          <a:bodyPr>
            <a:normAutofit fontScale="90000"/>
          </a:bodyPr>
          <a:lstStyle/>
          <a:p>
            <a:pPr algn="ctr">
              <a:defRPr/>
            </a:pPr>
            <a:r>
              <a:rPr lang="en-US" dirty="0"/>
              <a:t>It’s OK to be Undecided!</a:t>
            </a:r>
          </a:p>
        </p:txBody>
      </p:sp>
      <p:sp>
        <p:nvSpPr>
          <p:cNvPr id="7173" name="Content Placeholder 5">
            <a:extLst>
              <a:ext uri="{FF2B5EF4-FFF2-40B4-BE49-F238E27FC236}">
                <a16:creationId xmlns:a16="http://schemas.microsoft.com/office/drawing/2014/main" id="{4D5BB2A8-7F1D-404E-A14C-19F67AF2D53B}"/>
              </a:ext>
            </a:extLst>
          </p:cNvPr>
          <p:cNvSpPr>
            <a:spLocks noGrp="1"/>
          </p:cNvSpPr>
          <p:nvPr>
            <p:ph sz="quarter" idx="11"/>
          </p:nvPr>
        </p:nvSpPr>
        <p:spPr>
          <a:xfrm>
            <a:off x="152400" y="1096963"/>
            <a:ext cx="8839200" cy="5761037"/>
          </a:xfrm>
        </p:spPr>
        <p:txBody>
          <a:bodyPr>
            <a:normAutofit/>
          </a:bodyPr>
          <a:lstStyle/>
          <a:p>
            <a:pPr>
              <a:buFont typeface="Arial" panose="020B0604020202020204" pitchFamily="34" charset="0"/>
              <a:buChar char="•"/>
            </a:pPr>
            <a:r>
              <a:rPr lang="en-US" altLang="en-US" sz="2400" dirty="0"/>
              <a:t>Up to 80% of students begin college without knowing in what subject or discipline they want to major.</a:t>
            </a:r>
          </a:p>
          <a:p>
            <a:pPr>
              <a:buFont typeface="Arial" panose="020B0604020202020204" pitchFamily="34" charset="0"/>
              <a:buChar char="•"/>
            </a:pPr>
            <a:r>
              <a:rPr lang="en-US" altLang="en-US" sz="2400" dirty="0"/>
              <a:t>Up to 50% of college students change their major after declaring one, and many students change their major more than one time.</a:t>
            </a:r>
          </a:p>
          <a:p>
            <a:pPr>
              <a:buFont typeface="Arial" panose="020B0604020202020204" pitchFamily="34" charset="0"/>
              <a:buChar char="•"/>
            </a:pPr>
            <a:r>
              <a:rPr lang="en-US" altLang="en-US" sz="2400" dirty="0"/>
              <a:t>Employers have said that when considering candidates for a job, communication skills are most important – even more important than experience.</a:t>
            </a:r>
          </a:p>
          <a:p>
            <a:pPr>
              <a:buFont typeface="Arial" panose="020B0604020202020204" pitchFamily="34" charset="0"/>
              <a:buChar char="•"/>
            </a:pPr>
            <a:r>
              <a:rPr lang="en-US" altLang="en-US" sz="2400" dirty="0"/>
              <a:t>A study found that, on average, history majors who went on to pursue careers in business ended up with about the same pay as business majors did.</a:t>
            </a:r>
          </a:p>
          <a:p>
            <a:endParaRPr lang="en-US"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2AC-9A81-406C-928F-A6D1EA558F8E}"/>
              </a:ext>
            </a:extLst>
          </p:cNvPr>
          <p:cNvSpPr>
            <a:spLocks noGrp="1"/>
          </p:cNvSpPr>
          <p:nvPr>
            <p:ph type="title"/>
          </p:nvPr>
        </p:nvSpPr>
        <p:spPr>
          <a:xfrm>
            <a:off x="2297335" y="255234"/>
            <a:ext cx="4539803" cy="516117"/>
          </a:xfrm>
        </p:spPr>
        <p:txBody>
          <a:bodyPr>
            <a:normAutofit fontScale="90000"/>
          </a:bodyPr>
          <a:lstStyle/>
          <a:p>
            <a:pPr algn="ctr">
              <a:defRPr/>
            </a:pPr>
            <a:r>
              <a:rPr lang="en-US" altLang="en-US" dirty="0"/>
              <a:t>A Word on Passion</a:t>
            </a:r>
            <a:br>
              <a:rPr lang="en-US" altLang="en-US" b="1" dirty="0"/>
            </a:br>
            <a:endParaRPr lang="en-US" dirty="0"/>
          </a:p>
        </p:txBody>
      </p:sp>
      <p:sp>
        <p:nvSpPr>
          <p:cNvPr id="9224" name="Content Placeholder 5">
            <a:extLst>
              <a:ext uri="{FF2B5EF4-FFF2-40B4-BE49-F238E27FC236}">
                <a16:creationId xmlns:a16="http://schemas.microsoft.com/office/drawing/2014/main" id="{782D2D84-521D-4CFE-AF10-E851417B7660}"/>
              </a:ext>
            </a:extLst>
          </p:cNvPr>
          <p:cNvSpPr>
            <a:spLocks noGrp="1"/>
          </p:cNvSpPr>
          <p:nvPr>
            <p:ph sz="quarter" idx="11"/>
          </p:nvPr>
        </p:nvSpPr>
        <p:spPr>
          <a:xfrm>
            <a:off x="174888" y="1219200"/>
            <a:ext cx="8784696" cy="3959225"/>
          </a:xfrm>
        </p:spPr>
        <p:txBody>
          <a:bodyPr>
            <a:normAutofit fontScale="85000" lnSpcReduction="10000"/>
          </a:bodyPr>
          <a:lstStyle/>
          <a:p>
            <a:pPr>
              <a:buFontTx/>
              <a:buNone/>
            </a:pPr>
            <a:r>
              <a:rPr lang="en-US" altLang="en-US" b="1" dirty="0"/>
              <a:t>	 “</a:t>
            </a:r>
            <a:r>
              <a:rPr lang="en-US" altLang="en-US" sz="2800" dirty="0"/>
              <a:t>Follow your passion” – or so the saying goes. But what, if among your many interests, none stands out as your sole driving passion? </a:t>
            </a:r>
            <a:r>
              <a:rPr lang="en-US" altLang="en-US" sz="2800" b="1" dirty="0"/>
              <a:t>Don’t worry</a:t>
            </a:r>
            <a:r>
              <a:rPr lang="en-US" altLang="en-US" sz="2800" dirty="0"/>
              <a:t>. In his research, Georgetown University professor Cal Newport has found that many people are without a calling for a specific type of work. Furthermore, having an interest in a particular field does not mean that you have what it takes to succeed in that field. It takes much more than just a passion for writing, for example, to succeed as an editor. The smartest goal, says Newport, is to develop your skills. Your passion will follow.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Content Placeholder 2">
            <a:extLst>
              <a:ext uri="{FF2B5EF4-FFF2-40B4-BE49-F238E27FC236}">
                <a16:creationId xmlns:a16="http://schemas.microsoft.com/office/drawing/2014/main" id="{C4E219C1-0C4E-495B-BA88-04335454E68B}"/>
              </a:ext>
            </a:extLst>
          </p:cNvPr>
          <p:cNvSpPr>
            <a:spLocks noGrp="1"/>
          </p:cNvSpPr>
          <p:nvPr>
            <p:ph sz="quarter" idx="11"/>
          </p:nvPr>
        </p:nvSpPr>
        <p:spPr>
          <a:xfrm>
            <a:off x="-32985" y="152400"/>
            <a:ext cx="9144000" cy="5838825"/>
          </a:xfrm>
        </p:spPr>
        <p:txBody>
          <a:bodyPr>
            <a:normAutofit lnSpcReduction="10000"/>
          </a:bodyPr>
          <a:lstStyle/>
          <a:p>
            <a:pPr marL="514350" indent="-514350">
              <a:buFont typeface="Calibri" panose="020F0502020204030204" pitchFamily="34" charset="0"/>
              <a:buAutoNum type="arabicPeriod"/>
            </a:pPr>
            <a:endParaRPr lang="en-US" altLang="en-US" dirty="0"/>
          </a:p>
          <a:p>
            <a:pPr marL="514350" indent="-514350">
              <a:buFontTx/>
              <a:buNone/>
            </a:pPr>
            <a:r>
              <a:rPr lang="en-US" altLang="en-US" dirty="0"/>
              <a:t>		</a:t>
            </a:r>
            <a:r>
              <a:rPr lang="en-US" altLang="en-US" sz="3600" b="1" dirty="0"/>
              <a:t>“The thing about goals is that living without them is a lot more fun, in the short run. It seems to me, though, that the people who get things done, who grow and who make an impact…those people have goals.”</a:t>
            </a:r>
          </a:p>
          <a:p>
            <a:pPr marL="514350" indent="-514350">
              <a:buFontTx/>
              <a:buNone/>
            </a:pPr>
            <a:r>
              <a:rPr lang="en-US" altLang="en-US" sz="3600" b="1" dirty="0"/>
              <a:t>											</a:t>
            </a:r>
          </a:p>
          <a:p>
            <a:pPr marL="514350" indent="-514350">
              <a:buFontTx/>
              <a:buNone/>
            </a:pPr>
            <a:r>
              <a:rPr lang="en-US" altLang="en-US" sz="3600" b="1" dirty="0"/>
              <a:t>			– Seth Rogan</a:t>
            </a:r>
          </a:p>
          <a:p>
            <a:pPr marL="514350" indent="-514350">
              <a:buFontTx/>
              <a:buNone/>
            </a:pPr>
            <a:endParaRPr lang="en-US" altLang="en-US" dirty="0"/>
          </a:p>
          <a:p>
            <a:pPr marL="965200" lvl="1" indent="-514350">
              <a:buFontTx/>
              <a:buNone/>
            </a:pPr>
            <a:endParaRPr lang="en-US" altLang="en-US" dirty="0"/>
          </a:p>
          <a:p>
            <a:pPr marL="514350" indent="-514350">
              <a:buFontTx/>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Robbie B\AppData\Local\Microsoft\Windows\Temporary Internet Files\Content.IE5\XDW9W390\Wellesley_College_Tower_Court[1].jpg">
            <a:extLst>
              <a:ext uri="{FF2B5EF4-FFF2-40B4-BE49-F238E27FC236}">
                <a16:creationId xmlns:a16="http://schemas.microsoft.com/office/drawing/2014/main" id="{BD5F4940-D5E1-4A9D-8909-0037B492C463}"/>
              </a:ext>
            </a:extLst>
          </p:cNvPr>
          <p:cNvPicPr>
            <a:picLocks noChangeAspect="1" noChangeArrowheads="1"/>
          </p:cNvPicPr>
          <p:nvPr/>
        </p:nvPicPr>
        <p:blipFill>
          <a:blip r:embed="rId2" cstate="print">
            <a:lum bright="30000"/>
          </a:blip>
          <a:srcRect/>
          <a:stretch>
            <a:fillRect/>
          </a:stretch>
        </p:blipFill>
        <p:spPr bwMode="auto">
          <a:xfrm>
            <a:off x="-114300" y="-182739"/>
            <a:ext cx="9372600" cy="7029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1" name="Title 1">
            <a:extLst>
              <a:ext uri="{FF2B5EF4-FFF2-40B4-BE49-F238E27FC236}">
                <a16:creationId xmlns:a16="http://schemas.microsoft.com/office/drawing/2014/main" id="{98ED8E38-C9FC-4CD2-BD6E-7AFCDD4D6560}"/>
              </a:ext>
            </a:extLst>
          </p:cNvPr>
          <p:cNvSpPr>
            <a:spLocks noGrp="1"/>
          </p:cNvSpPr>
          <p:nvPr>
            <p:ph type="ctrTitle"/>
          </p:nvPr>
        </p:nvSpPr>
        <p:spPr>
          <a:xfrm>
            <a:off x="800100" y="533400"/>
            <a:ext cx="7543800" cy="2541431"/>
          </a:xfrm>
        </p:spPr>
        <p:txBody>
          <a:bodyPr>
            <a:normAutofit fontScale="90000"/>
          </a:bodyPr>
          <a:lstStyle/>
          <a:p>
            <a:pPr algn="ctr" eaLnBrk="1" hangingPunct="1"/>
            <a:r>
              <a:rPr lang="en-US" altLang="en-US" sz="6600" b="1" dirty="0"/>
              <a:t>Things to do when you first get to college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0A72-A58F-41EB-9183-CAC2FB600CDC}"/>
              </a:ext>
            </a:extLst>
          </p:cNvPr>
          <p:cNvSpPr>
            <a:spLocks noGrp="1"/>
          </p:cNvSpPr>
          <p:nvPr>
            <p:ph type="title"/>
          </p:nvPr>
        </p:nvSpPr>
        <p:spPr>
          <a:xfrm>
            <a:off x="990601" y="804520"/>
            <a:ext cx="7620000" cy="1049235"/>
          </a:xfrm>
        </p:spPr>
        <p:txBody>
          <a:bodyPr rtlCol="0">
            <a:normAutofit fontScale="90000"/>
          </a:bodyPr>
          <a:lstStyle/>
          <a:p>
            <a:pPr algn="ctr">
              <a:defRPr/>
            </a:pPr>
            <a:r>
              <a:rPr lang="en-US" dirty="0"/>
              <a:t>1. What is the first thing you should do when you get on campus?</a:t>
            </a:r>
            <a:br>
              <a:rPr lang="en-US" dirty="0"/>
            </a:br>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5ABD344-28EC-4184-A03B-F9D6FFA75F83}"/>
              </a:ext>
            </a:extLst>
          </p:cNvPr>
          <p:cNvSpPr txBox="1">
            <a:spLocks noChangeArrowheads="1"/>
          </p:cNvSpPr>
          <p:nvPr/>
        </p:nvSpPr>
        <p:spPr bwMode="auto">
          <a:xfrm>
            <a:off x="1447800" y="2135981"/>
            <a:ext cx="6248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Get an ID card! Be the first in line, not the last. You’ll need it for meals and to get into your dorm.</a:t>
            </a:r>
            <a:endParaRPr lang="en-US" altLang="en-US" sz="3600" dirty="0"/>
          </a:p>
          <a:p>
            <a:pPr eaLnBrk="1" hangingPunct="1">
              <a:spcBef>
                <a:spcPct val="0"/>
              </a:spcBef>
              <a:buFontTx/>
              <a:buNone/>
            </a:pPr>
            <a:endParaRPr lang="en-US" altLang="en-US" sz="1800" dirty="0"/>
          </a:p>
        </p:txBody>
      </p:sp>
      <p:pic>
        <p:nvPicPr>
          <p:cNvPr id="3076" name="Picture 4" descr="C:\Users\Robbie B\AppData\Local\Microsoft\Windows\Temporary Internet Files\Content.IE5\C8V6V5BK\mono-template-studentidcard[1].png">
            <a:extLst>
              <a:ext uri="{FF2B5EF4-FFF2-40B4-BE49-F238E27FC236}">
                <a16:creationId xmlns:a16="http://schemas.microsoft.com/office/drawing/2014/main" id="{D8DB4FDA-1C27-4076-9CF6-A59FA4873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1835</TotalTime>
  <Words>686</Words>
  <Application>Microsoft Office PowerPoint</Application>
  <PresentationFormat>On-screen Show (4:3)</PresentationFormat>
  <Paragraphs>67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MV Boli</vt:lpstr>
      <vt:lpstr>Gallery</vt:lpstr>
      <vt:lpstr>Tips for Getting Ready to Go To College</vt:lpstr>
      <vt:lpstr>Being successful in any environment </vt:lpstr>
      <vt:lpstr>Research your top favorite schools</vt:lpstr>
      <vt:lpstr>PowerPoint Presentation</vt:lpstr>
      <vt:lpstr>It’s OK to be Undecided!</vt:lpstr>
      <vt:lpstr>A Word on Passion </vt:lpstr>
      <vt:lpstr>PowerPoint Presentation</vt:lpstr>
      <vt:lpstr>Things to do when you first get to college</vt:lpstr>
      <vt:lpstr>1. What is the first thing you should do when you get on campus?     </vt:lpstr>
      <vt:lpstr>  2. What if your grandmother wants to send you cookies?   </vt:lpstr>
      <vt:lpstr>3. How do you pay for things?</vt:lpstr>
      <vt:lpstr>4. How do you explore your environment?             </vt:lpstr>
      <vt:lpstr>5. Classes? What classes?          </vt:lpstr>
      <vt:lpstr>6. Why can’t we be friends?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378 Colleges</dc:title>
  <dc:creator>bcastanon</dc:creator>
  <cp:lastModifiedBy>Baker, Kara M - Librarian, Eastlake High School</cp:lastModifiedBy>
  <cp:revision>69</cp:revision>
  <dcterms:created xsi:type="dcterms:W3CDTF">2014-01-13T19:19:39Z</dcterms:created>
  <dcterms:modified xsi:type="dcterms:W3CDTF">2019-03-04T20:30:20Z</dcterms:modified>
</cp:coreProperties>
</file>